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83" r:id="rId3"/>
    <p:sldId id="257" r:id="rId4"/>
    <p:sldId id="280" r:id="rId5"/>
    <p:sldId id="279" r:id="rId6"/>
    <p:sldId id="281" r:id="rId7"/>
    <p:sldId id="282" r:id="rId8"/>
    <p:sldId id="266" r:id="rId9"/>
    <p:sldId id="271" r:id="rId10"/>
    <p:sldId id="284" r:id="rId11"/>
    <p:sldId id="285" r:id="rId12"/>
    <p:sldId id="287" r:id="rId13"/>
    <p:sldId id="286" r:id="rId14"/>
    <p:sldId id="259" r:id="rId15"/>
    <p:sldId id="267" r:id="rId16"/>
    <p:sldId id="268" r:id="rId17"/>
    <p:sldId id="269" r:id="rId18"/>
    <p:sldId id="273" r:id="rId19"/>
    <p:sldId id="270" r:id="rId20"/>
    <p:sldId id="277" r:id="rId21"/>
    <p:sldId id="278" r:id="rId22"/>
    <p:sldId id="27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05.01.2025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632848" cy="316835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Противодействие вовлечению молодёжи в противозаконную и </a:t>
            </a:r>
            <a:r>
              <a:rPr lang="ru-RU" sz="3600" b="1" dirty="0" smtClean="0">
                <a:solidFill>
                  <a:srgbClr val="C00000"/>
                </a:solidFill>
              </a:rPr>
              <a:t>антиобщественную деятельность</a:t>
            </a:r>
            <a:r>
              <a:rPr lang="ru-RU" dirty="0"/>
              <a:t> 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013176"/>
            <a:ext cx="6400800" cy="62562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Практическое занятие №14</a:t>
            </a:r>
            <a:endParaRPr lang="ru-RU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904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29200"/>
            <a:ext cx="8183880" cy="80584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Колумбайн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842864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Распространение радикальных идей такого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субкультурного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течения, как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колумбайн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скулшутинг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является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крайних форм проявления деструктивного поведения.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ru-RU" sz="2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Колумбайном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называть инциденты вооруженных нападений внутри образовательных организаций на обучающихся и педагогов, а также иной персонал школы. Название 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2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колумбайн</a:t>
            </a:r>
            <a:r>
              <a:rPr lang="ru-RU" sz="2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связано с бойней, устроенной двумя учениками старших классов 20 апреля 1999 года в школе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Колумбайн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расположенной в округе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Джефферсон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штат Колорадо, США. Они убили 13 человек – 12 учеников и одного учителя. А также ранили еще 23 человека, после чего покончили жизнь самоубийством.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339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2920" y="5517232"/>
            <a:ext cx="8183880" cy="51991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C00000"/>
                </a:solidFill>
              </a:rPr>
              <a:t>«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Беги и умри»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</a:rPr>
              <a:t>«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Беги и умри»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родилось из игры, по условиям которой подросток должен пробежать перед автомобилем, движущимся на большой скорости. Подобный «подвиг» снимается на видео, которое впоследствии выкладывается в соответствующих Интернет - сообществах, собирая лайки.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Офники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околофутбольные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фанаты. Не являясь футбольными болельщиками, устраивают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забивы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- договорные драки, которые снимают на видео, выкладывая его впоследствии в соответствующих Интернет - сообществах.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73016"/>
            <a:ext cx="422446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5604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539734"/>
            <a:ext cx="8183880" cy="497416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C00000"/>
                </a:solidFill>
                <a:latin typeface="Times New Roman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/>
              </a:rPr>
            </a:br>
            <a:r>
              <a:rPr lang="ru-RU" dirty="0">
                <a:solidFill>
                  <a:srgbClr val="C00000"/>
                </a:solidFill>
                <a:latin typeface="Times New Roman"/>
              </a:rPr>
              <a:t/>
            </a:r>
            <a:br>
              <a:rPr lang="ru-RU" dirty="0">
                <a:solidFill>
                  <a:srgbClr val="C00000"/>
                </a:solidFill>
                <a:latin typeface="Times New Roman"/>
              </a:rPr>
            </a:br>
            <a:r>
              <a:rPr lang="ru-RU" dirty="0" smtClean="0">
                <a:solidFill>
                  <a:srgbClr val="C00000"/>
                </a:solidFill>
                <a:latin typeface="Times New Roman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/>
              </a:rPr>
            </a:br>
            <a:r>
              <a:rPr lang="ru-RU" dirty="0">
                <a:solidFill>
                  <a:srgbClr val="C00000"/>
                </a:solidFill>
                <a:latin typeface="Times New Roman"/>
              </a:rPr>
              <a:t/>
            </a:r>
            <a:br>
              <a:rPr lang="ru-RU" dirty="0">
                <a:solidFill>
                  <a:srgbClr val="C00000"/>
                </a:solidFill>
                <a:latin typeface="Times New Roman"/>
              </a:rPr>
            </a:br>
            <a:r>
              <a:rPr lang="ru-RU" dirty="0">
                <a:solidFill>
                  <a:srgbClr val="32414F"/>
                </a:solidFill>
                <a:latin typeface="Times New Roman"/>
              </a:rPr>
              <a:t/>
            </a:r>
            <a:br>
              <a:rPr lang="ru-RU" dirty="0">
                <a:solidFill>
                  <a:srgbClr val="32414F"/>
                </a:solidFill>
                <a:latin typeface="Times New Roman"/>
              </a:rPr>
            </a:br>
            <a:r>
              <a:rPr lang="ru-RU" dirty="0">
                <a:solidFill>
                  <a:srgbClr val="C00000"/>
                </a:solidFill>
                <a:latin typeface="Times New Roman"/>
              </a:rPr>
              <a:t>«</a:t>
            </a:r>
            <a:r>
              <a:rPr lang="ru-RU" dirty="0" err="1">
                <a:solidFill>
                  <a:srgbClr val="C00000"/>
                </a:solidFill>
                <a:latin typeface="Times New Roman"/>
              </a:rPr>
              <a:t>Зацеперы</a:t>
            </a:r>
            <a:r>
              <a:rPr lang="ru-RU" dirty="0">
                <a:solidFill>
                  <a:srgbClr val="C00000"/>
                </a:solidFill>
                <a:latin typeface="Times New Roman"/>
              </a:rPr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592298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400" b="1" dirty="0" smtClean="0">
                <a:solidFill>
                  <a:srgbClr val="C00000"/>
                </a:solidFill>
                <a:latin typeface="Times New Roman"/>
              </a:rPr>
              <a:t>               </a:t>
            </a:r>
            <a:r>
              <a:rPr lang="ru-RU" sz="3400" b="1" dirty="0" err="1" smtClean="0">
                <a:solidFill>
                  <a:srgbClr val="C00000"/>
                </a:solidFill>
                <a:latin typeface="Times New Roman"/>
              </a:rPr>
              <a:t>Зацеперы</a:t>
            </a:r>
            <a:r>
              <a:rPr lang="ru-RU" dirty="0" smtClean="0">
                <a:solidFill>
                  <a:srgbClr val="32414F"/>
                </a:solidFill>
                <a:latin typeface="Times New Roman"/>
              </a:rPr>
              <a:t>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32414F"/>
                </a:solidFill>
                <a:latin typeface="Times New Roman"/>
              </a:rPr>
              <a:t>– </a:t>
            </a:r>
            <a:r>
              <a:rPr lang="ru-RU" b="1" dirty="0">
                <a:solidFill>
                  <a:srgbClr val="32414F"/>
                </a:solidFill>
                <a:latin typeface="Times New Roman"/>
              </a:rPr>
              <a:t>движение, пропагандирующее </a:t>
            </a:r>
            <a:r>
              <a:rPr lang="ru-RU" b="1" dirty="0" err="1">
                <a:solidFill>
                  <a:srgbClr val="32414F"/>
                </a:solidFill>
                <a:latin typeface="Times New Roman"/>
              </a:rPr>
              <a:t>зацепинг</a:t>
            </a:r>
            <a:r>
              <a:rPr lang="ru-RU" b="1" dirty="0">
                <a:solidFill>
                  <a:srgbClr val="32414F"/>
                </a:solidFill>
                <a:latin typeface="Times New Roman"/>
              </a:rPr>
              <a:t>, т.е. особый способ передвижения на </a:t>
            </a:r>
            <a:r>
              <a:rPr lang="ru-RU" b="1" dirty="0" smtClean="0">
                <a:solidFill>
                  <a:srgbClr val="32414F"/>
                </a:solidFill>
                <a:latin typeface="Times New Roman"/>
              </a:rPr>
              <a:t>ж\д транспорте</a:t>
            </a:r>
            <a:r>
              <a:rPr lang="ru-RU" b="1" dirty="0">
                <a:solidFill>
                  <a:srgbClr val="32414F"/>
                </a:solidFill>
                <a:latin typeface="Times New Roman"/>
              </a:rPr>
              <a:t>, при котором человек цепляется за боковые или торцевые стороны вагонов или просто едет на крыше либо на элементах наружной арматуры подвижного состава. </a:t>
            </a:r>
            <a:endParaRPr lang="ru-RU" b="1" dirty="0" smtClean="0">
              <a:solidFill>
                <a:srgbClr val="32414F"/>
              </a:solidFill>
              <a:latin typeface="Times New Roman"/>
            </a:endParaRPr>
          </a:p>
          <a:p>
            <a:pPr marL="0" indent="0" algn="ctr">
              <a:buNone/>
            </a:pPr>
            <a:endParaRPr lang="ru-RU" b="1" dirty="0">
              <a:solidFill>
                <a:srgbClr val="32414F"/>
              </a:solidFill>
              <a:latin typeface="Times New Roman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32414F"/>
                </a:solidFill>
                <a:latin typeface="Times New Roman"/>
              </a:rPr>
              <a:t>Данный </a:t>
            </a:r>
            <a:r>
              <a:rPr lang="ru-RU" b="1" dirty="0">
                <a:solidFill>
                  <a:srgbClr val="32414F"/>
                </a:solidFill>
                <a:latin typeface="Times New Roman"/>
              </a:rPr>
              <a:t>способ проезда </a:t>
            </a:r>
            <a:r>
              <a:rPr lang="ru-RU" b="1" dirty="0">
                <a:solidFill>
                  <a:srgbClr val="C00000"/>
                </a:solidFill>
                <a:latin typeface="Times New Roman"/>
              </a:rPr>
              <a:t>запрещён законодательством</a:t>
            </a:r>
            <a:r>
              <a:rPr lang="ru-RU" b="1" dirty="0">
                <a:solidFill>
                  <a:srgbClr val="32414F"/>
                </a:solidFill>
                <a:latin typeface="Times New Roman"/>
              </a:rPr>
              <a:t>. При проезде снаружи поездов лица могут подвергаться риску </a:t>
            </a:r>
            <a:r>
              <a:rPr lang="ru-RU" b="1" dirty="0" err="1">
                <a:solidFill>
                  <a:srgbClr val="C00000"/>
                </a:solidFill>
                <a:latin typeface="Times New Roman"/>
              </a:rPr>
              <a:t>травмирования</a:t>
            </a:r>
            <a:r>
              <a:rPr lang="ru-RU" b="1" dirty="0">
                <a:solidFill>
                  <a:srgbClr val="C00000"/>
                </a:solidFill>
                <a:latin typeface="Times New Roman"/>
              </a:rPr>
              <a:t> или гибели </a:t>
            </a:r>
            <a:r>
              <a:rPr lang="ru-RU" b="1" dirty="0">
                <a:solidFill>
                  <a:srgbClr val="32414F"/>
                </a:solidFill>
                <a:latin typeface="Times New Roman"/>
              </a:rPr>
              <a:t>в результате </a:t>
            </a:r>
            <a:r>
              <a:rPr lang="ru-RU" b="1" dirty="0" smtClean="0">
                <a:solidFill>
                  <a:srgbClr val="32414F"/>
                </a:solidFill>
                <a:latin typeface="Times New Roman"/>
              </a:rPr>
              <a:t>падения, </a:t>
            </a:r>
            <a:r>
              <a:rPr lang="ru-RU" b="1" dirty="0">
                <a:solidFill>
                  <a:srgbClr val="32414F"/>
                </a:solidFill>
                <a:latin typeface="Times New Roman"/>
              </a:rPr>
              <a:t>поражения электрическим током от контактной </a:t>
            </a:r>
            <a:r>
              <a:rPr lang="ru-RU" b="1" dirty="0" smtClean="0">
                <a:solidFill>
                  <a:srgbClr val="32414F"/>
                </a:solidFill>
                <a:latin typeface="Times New Roman"/>
              </a:rPr>
              <a:t>сети……</a:t>
            </a:r>
            <a:endParaRPr lang="ru-RU" b="1" dirty="0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4664"/>
            <a:ext cx="3930650" cy="262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96952"/>
            <a:ext cx="3960440" cy="2542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2525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589240"/>
            <a:ext cx="8183880" cy="44791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C00000"/>
                </a:solidFill>
              </a:rPr>
              <a:t>НАРУШЕНИЕ ЗАКОНА!!!!!!!!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98688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Молодые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 в деструктивных организациях — 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человеческий материал,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для кукловодов-идеологов. Такой кукловод может направить подобную массу в любое русло –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протестные акции, массовые беспорядки, преступления и т.п.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даже и при отсутствии подобного лидера идеология того или иного движения требует от его участников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«геройских поступков»,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</a:t>
            </a:r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связаны 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закона.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548680"/>
            <a:ext cx="3992314" cy="3744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92108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059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133350"/>
            <a:ext cx="8782050" cy="659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83380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3201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36096" y="530352"/>
            <a:ext cx="3250704" cy="225057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2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0798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Неформальные молодежные организации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420166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476672"/>
            <a:ext cx="3930650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09879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149080"/>
            <a:ext cx="8183880" cy="188596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Профилактика вовлечения в </a:t>
            </a:r>
            <a:r>
              <a:rPr lang="ru-RU" sz="2800" dirty="0" smtClean="0"/>
              <a:t>антиобщественные </a:t>
            </a:r>
            <a:r>
              <a:rPr lang="ru-RU" sz="2800" dirty="0" smtClean="0"/>
              <a:t>группировки</a:t>
            </a:r>
            <a:endParaRPr lang="ru-RU" sz="28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24936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8511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157194"/>
            <a:ext cx="8183880" cy="90124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Социальные группы: формальные и неформальные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 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5076054" y="530352"/>
            <a:ext cx="3611225" cy="4389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Субкультура -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в обществе, нормы и ценности которой отличаются от общепринятых. </a:t>
            </a:r>
            <a:r>
              <a:rPr lang="ru-RU" sz="2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 субкультуры могут иметь свои интересы, верования, символы, одежду и даже язык</a:t>
            </a:r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76672"/>
            <a:ext cx="4680520" cy="4680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5750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2920" y="5229200"/>
            <a:ext cx="8183880" cy="807950"/>
          </a:xfrm>
        </p:spPr>
        <p:txBody>
          <a:bodyPr>
            <a:normAutofit/>
          </a:bodyPr>
          <a:lstStyle/>
          <a:p>
            <a:r>
              <a:rPr lang="ru-RU" dirty="0" smtClean="0"/>
              <a:t>Рекомендации: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692696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1.Критически относиться к выбору друзей и знакомых;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2.Не посещать места сбора участников незаконных формирований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3.Не допускать случаев даже </a:t>
            </a:r>
            <a:r>
              <a:rPr lang="ru-RU" sz="2800" dirty="0" err="1">
                <a:latin typeface="Times New Roman"/>
                <a:ea typeface="Times New Roman"/>
              </a:rPr>
              <a:t>единоразовых</a:t>
            </a:r>
            <a:r>
              <a:rPr lang="ru-RU" sz="2800" dirty="0">
                <a:latin typeface="Times New Roman"/>
                <a:ea typeface="Times New Roman"/>
              </a:rPr>
              <a:t> употреблений наркотических или токсических веществ.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4. Не берите в долг большие суммы денег, так как это ставит вас в зависимость от лиц, давших деньги в долг.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98927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Рекомендации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60648"/>
            <a:ext cx="84969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5</a:t>
            </a:r>
            <a:r>
              <a:rPr lang="ru-RU" sz="2400" dirty="0">
                <a:latin typeface="Times New Roman"/>
                <a:ea typeface="Times New Roman"/>
              </a:rPr>
              <a:t>. Не увлекайтесь азартными играми  на деньги, так как в случае проигрыша Вы тоже окажитесь в зависимости от данного лица.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6.Каждое второе преступление совершается подростками в группе, не верьте рассказам о легкой жизни в зоне нахождения несовершеннолетнего в местах лишения свободы, это всегда является большой трагедией  для него самого , так и для членов  его семьи.</a:t>
            </a:r>
          </a:p>
          <a:p>
            <a:r>
              <a:rPr lang="ru-RU" sz="2400" dirty="0">
                <a:latin typeface="Times New Roman"/>
                <a:ea typeface="Times New Roman"/>
              </a:rPr>
              <a:t>7.Помните, что совершение  преступление в составе преступной группы является отягчающимся  обстоятельством. Такие подростки в случае привлечения к уголовной ответственности несут более строгое наказание, предусмотренное УК (ст.63 ч.1 </a:t>
            </a:r>
            <a:r>
              <a:rPr lang="ru-RU" sz="2400" dirty="0" smtClean="0">
                <a:latin typeface="Times New Roman"/>
                <a:ea typeface="Times New Roman"/>
              </a:rPr>
              <a:t>УКРФ)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886302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725" y="-71438"/>
            <a:ext cx="9315450" cy="7000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8084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1803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РОКЕРЫ: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91487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Рокеры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поклонники рока (музыкального направления). Рокеры носят кожаные мотоциклетные куртки, в изобилии украшенные кнопками, заплатками, нашивками и булавками. В идеале, рокер- это начитанный человек, который разбирается в общественной ситуации, умеет самостоятельно мыслить и делать выводы, которые излагает в своих песнях. С такими легендами рока  ассоциируется у нас Виктор Цой (группа «Кино»), Вячеслав Бутусов, Андрей Макаревич , « Алиса» , ДДТ.</a:t>
            </a:r>
          </a:p>
          <a:p>
            <a:endParaRPr lang="ru-RU" sz="2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620688"/>
            <a:ext cx="3930650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1613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Виды </a:t>
            </a:r>
            <a:r>
              <a:rPr lang="ru-RU" dirty="0"/>
              <a:t>н</a:t>
            </a:r>
            <a:r>
              <a:rPr lang="ru-RU" dirty="0" smtClean="0"/>
              <a:t>еформальных организаций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Байкеры</a:t>
            </a:r>
            <a:r>
              <a:rPr lang="ru-RU" sz="3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любители и поклонники     мотоциклов. В отличие от обычных мотоциклистов, у байкеров мотоцикл является частью образа жизни. Философия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байкерства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гимн мужественности и братству, хотя их не волнует самочувствие жителей домов, мимо которых они с грохотом мчатся по ночам. Они первыми не ввязываются в драки, живут сами по себе, но если тронуть мотоциклиста, состоящим 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байкерском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клубе, ничего хорошего и этого не выйдет.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476672"/>
            <a:ext cx="4561706" cy="446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645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ЭМО: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986880"/>
          </a:xfrm>
        </p:spPr>
        <p:txBody>
          <a:bodyPr>
            <a:normAutofit fontScale="40000" lnSpcReduction="20000"/>
          </a:bodyPr>
          <a:lstStyle/>
          <a:p>
            <a:r>
              <a:rPr lang="ru-RU" sz="51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51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   </a:t>
            </a:r>
            <a:r>
              <a:rPr lang="ru-RU" sz="51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</a:t>
            </a:r>
            <a:r>
              <a:rPr lang="ru-RU" sz="51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i="1" dirty="0" smtClean="0"/>
              <a:t>- </a:t>
            </a:r>
            <a:r>
              <a:rPr lang="ru-RU" sz="2900" b="1" dirty="0"/>
              <a:t> </a:t>
            </a:r>
            <a:r>
              <a:rPr lang="ru-RU" sz="3800" b="1" dirty="0"/>
              <a:t> </a:t>
            </a:r>
            <a:r>
              <a:rPr lang="ru-RU" sz="3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эмоциональный</a:t>
            </a:r>
            <a:r>
              <a:rPr lang="ru-RU" sz="3800" b="1" dirty="0">
                <a:solidFill>
                  <a:srgbClr val="000000"/>
                </a:solidFill>
                <a:latin typeface="Times New Roman"/>
                <a:ea typeface="Times New Roman"/>
              </a:rPr>
              <a:t>” Визг, плач, стоны, шепот – отличительные особенности этого стиля. Тексты песен носят личный характер – о переживаниях автора. Представители этого течения, как правило, носят  черные или розовые волосы, косые челки, закрывающие пол-лица (символ того, что </a:t>
            </a:r>
            <a:r>
              <a:rPr lang="ru-RU" sz="3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эмо</a:t>
            </a:r>
            <a:r>
              <a:rPr lang="ru-RU" sz="3800" b="1" dirty="0">
                <a:solidFill>
                  <a:srgbClr val="000000"/>
                </a:solidFill>
                <a:latin typeface="Times New Roman"/>
                <a:ea typeface="Times New Roman"/>
              </a:rPr>
              <a:t> открыт миру только на половину), а сзади короткие волосы, торчащие в разные стороны</a:t>
            </a:r>
            <a:r>
              <a:rPr lang="ru-RU" sz="3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endParaRPr lang="ru-RU" sz="29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ru-RU" sz="45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500" b="1" dirty="0">
                <a:solidFill>
                  <a:srgbClr val="000000"/>
                </a:solidFill>
                <a:latin typeface="Times New Roman"/>
                <a:ea typeface="Times New Roman"/>
              </a:rPr>
              <a:t>У девушек возможны детские, смешные </a:t>
            </a:r>
            <a:r>
              <a:rPr lang="ru-RU" sz="45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прически.</a:t>
            </a:r>
          </a:p>
          <a:p>
            <a:r>
              <a:rPr lang="ru-RU" sz="45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Черно-розовая </a:t>
            </a:r>
            <a:r>
              <a:rPr lang="ru-RU" sz="4500" b="1" dirty="0">
                <a:solidFill>
                  <a:srgbClr val="000000"/>
                </a:solidFill>
                <a:latin typeface="Times New Roman"/>
                <a:ea typeface="Times New Roman"/>
              </a:rPr>
              <a:t>одежда означает смешанность чувств, (т.е. черный означает депрессию, а розовый - радость </a:t>
            </a:r>
            <a:r>
              <a:rPr lang="ru-RU" sz="45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Для </a:t>
            </a:r>
            <a:r>
              <a:rPr lang="ru-RU" sz="4500" b="1" dirty="0">
                <a:solidFill>
                  <a:srgbClr val="000000"/>
                </a:solidFill>
                <a:latin typeface="Times New Roman"/>
                <a:ea typeface="Times New Roman"/>
              </a:rPr>
              <a:t>них характерно нытьё, слёзы, замкнутость, склонность к самоубийствам</a:t>
            </a:r>
            <a:endParaRPr lang="ru-RU" sz="45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472" y="404664"/>
            <a:ext cx="450100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0316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445224"/>
            <a:ext cx="8183880" cy="591926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err="1"/>
              <a:t>Скинхэды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4273672" cy="54189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Скинхэды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молодые люди, которые и сегодня кричат: “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Хайль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Гитлер”, носят свастику, ненавидят людей других национальностей и используют вполне фашистские методы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Скинхэды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свое название по внешнему виду: а именно по шарообразным и бритым головам. Одеты  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скинхэды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плотные кожаные куртки черного или зеленого цвета. На ногах  тяжелая обувь, напоминающая армейскую.  У представителей этого направления в большом почете татуировки.</a:t>
            </a:r>
          </a:p>
          <a:p>
            <a:endParaRPr lang="ru-RU" sz="2000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76672"/>
            <a:ext cx="417646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338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Антиобщественная молодежная группировка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31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Антиобщественная –деятельность</a:t>
            </a:r>
            <a:r>
              <a:rPr lang="ru-RU" sz="31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</a:t>
            </a:r>
            <a:endParaRPr lang="ru-RU" sz="31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которая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 соответствует принятым обществом нормам, нарушает их. Молодежная – значит в нее вступают только молодые люди (подростки) примерно одного возраста. Группировка – люди, объединенные какими-то общими интересами.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нтиобщественная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молодежная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группировка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это группа молодых людей, регулярно нарушающих законы.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620688"/>
            <a:ext cx="4345682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957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66836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649</TotalTime>
  <Words>538</Words>
  <Application>Microsoft Office PowerPoint</Application>
  <PresentationFormat>Экран (4:3)</PresentationFormat>
  <Paragraphs>54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Аспект</vt:lpstr>
      <vt:lpstr>Противодействие вовлечению молодёжи в противозаконную и антиобщественную деятельность </vt:lpstr>
      <vt:lpstr>Социальные группы: формальные и неформальные</vt:lpstr>
      <vt:lpstr>Презентация PowerPoint</vt:lpstr>
      <vt:lpstr>РОКЕРЫ:</vt:lpstr>
      <vt:lpstr>Виды неформальных организаций</vt:lpstr>
      <vt:lpstr>ЭМО:</vt:lpstr>
      <vt:lpstr>Скинхэды.</vt:lpstr>
      <vt:lpstr>Антиобщественная молодежная группировка</vt:lpstr>
      <vt:lpstr>Презентация PowerPoint</vt:lpstr>
      <vt:lpstr>«Колумбайн» </vt:lpstr>
      <vt:lpstr> «Беги и умри»</vt:lpstr>
      <vt:lpstr>     «Зацеперы»</vt:lpstr>
      <vt:lpstr>НАРУШЕНИЕ ЗАКОНА!!!!!!!!</vt:lpstr>
      <vt:lpstr>Презентация PowerPoint</vt:lpstr>
      <vt:lpstr>Презентация PowerPoint</vt:lpstr>
      <vt:lpstr>Презентация PowerPoint</vt:lpstr>
      <vt:lpstr>Презентация PowerPoint</vt:lpstr>
      <vt:lpstr>Неформальные молодежные организации</vt:lpstr>
      <vt:lpstr>Профилактика вовлечения в антиобщественные группировки</vt:lpstr>
      <vt:lpstr>Рекомендации:</vt:lpstr>
      <vt:lpstr>Рекомендации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Противодействие вовлечению молодёжи в противозаконную и антиобщественную деятельность </dc:title>
  <dc:creator>Людмила</dc:creator>
  <cp:lastModifiedBy>user</cp:lastModifiedBy>
  <cp:revision>31</cp:revision>
  <dcterms:created xsi:type="dcterms:W3CDTF">2025-01-04T11:42:03Z</dcterms:created>
  <dcterms:modified xsi:type="dcterms:W3CDTF">2025-01-05T16:06:42Z</dcterms:modified>
</cp:coreProperties>
</file>